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89" r:id="rId4"/>
    <p:sldId id="330" r:id="rId5"/>
    <p:sldId id="332" r:id="rId6"/>
    <p:sldId id="333" r:id="rId7"/>
    <p:sldId id="339" r:id="rId8"/>
    <p:sldId id="342" r:id="rId9"/>
    <p:sldId id="334" r:id="rId10"/>
    <p:sldId id="343" r:id="rId11"/>
    <p:sldId id="321" r:id="rId12"/>
    <p:sldId id="329" r:id="rId13"/>
    <p:sldId id="336" r:id="rId14"/>
    <p:sldId id="335" r:id="rId15"/>
    <p:sldId id="340" r:id="rId16"/>
    <p:sldId id="344" r:id="rId17"/>
    <p:sldId id="337" r:id="rId18"/>
    <p:sldId id="341" r:id="rId19"/>
  </p:sldIdLst>
  <p:sldSz cx="9144000" cy="6858000" type="screen4x3"/>
  <p:notesSz cx="6858000" cy="9144000"/>
  <p:custDataLst>
    <p:tags r:id="rId22"/>
  </p:custDataLst>
  <p:defaultTextStyle>
    <a:defPPr>
      <a:defRPr lang="it-IT"/>
    </a:defPPr>
    <a:lvl1pPr algn="l" rtl="0" fontAlgn="base">
      <a:spcBef>
        <a:spcPct val="20000"/>
      </a:spcBef>
      <a:spcAft>
        <a:spcPct val="0"/>
      </a:spcAft>
      <a:buClr>
        <a:srgbClr val="003366"/>
      </a:buClr>
      <a:buSzPct val="60000"/>
      <a:buFont typeface="Wingdings" pitchFamily="2" charset="2"/>
      <a:buChar char="q"/>
      <a:defRPr sz="2400" b="1" kern="1200">
        <a:solidFill>
          <a:srgbClr val="333399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003366"/>
      </a:buClr>
      <a:buSzPct val="60000"/>
      <a:buFont typeface="Wingdings" pitchFamily="2" charset="2"/>
      <a:buChar char="q"/>
      <a:defRPr sz="2400" b="1" kern="1200">
        <a:solidFill>
          <a:srgbClr val="333399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003366"/>
      </a:buClr>
      <a:buSzPct val="60000"/>
      <a:buFont typeface="Wingdings" pitchFamily="2" charset="2"/>
      <a:buChar char="q"/>
      <a:defRPr sz="2400" b="1" kern="1200">
        <a:solidFill>
          <a:srgbClr val="333399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003366"/>
      </a:buClr>
      <a:buSzPct val="60000"/>
      <a:buFont typeface="Wingdings" pitchFamily="2" charset="2"/>
      <a:buChar char="q"/>
      <a:defRPr sz="2400" b="1" kern="1200">
        <a:solidFill>
          <a:srgbClr val="333399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003366"/>
      </a:buClr>
      <a:buSzPct val="60000"/>
      <a:buFont typeface="Wingdings" pitchFamily="2" charset="2"/>
      <a:buChar char="q"/>
      <a:defRPr sz="2400" b="1" kern="1200">
        <a:solidFill>
          <a:srgbClr val="3333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3333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3333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3333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333399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9933"/>
    <a:srgbClr val="CC3300"/>
    <a:srgbClr val="333399"/>
    <a:srgbClr val="0066CC"/>
    <a:srgbClr val="3366CC"/>
    <a:srgbClr val="0099FF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96" autoAdjust="0"/>
    <p:restoredTop sz="94646" autoAdjust="0"/>
  </p:normalViewPr>
  <p:slideViewPr>
    <p:cSldViewPr>
      <p:cViewPr>
        <p:scale>
          <a:sx n="75" d="100"/>
          <a:sy n="75" d="100"/>
        </p:scale>
        <p:origin x="-33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64" y="141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it-IT"/>
              <a:t>1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B82A8B-66EC-4E3B-B82D-7B3BE045114B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it-IT"/>
              <a:t>1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1D58445A-6BCC-45C3-A53A-9433769C3A37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/>
              <a:t>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89EB0E-C31E-4350-9B48-B7E5E923275A}" type="slidenum">
              <a:rPr lang="it-IT"/>
              <a:pPr/>
              <a:t>1</a:t>
            </a:fld>
            <a:endParaRPr lang="it-IT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4343400"/>
            <a:ext cx="4495800" cy="4114800"/>
          </a:xfrm>
        </p:spPr>
        <p:txBody>
          <a:bodyPr/>
          <a:lstStyle/>
          <a:p>
            <a:endParaRPr lang="it-IT" sz="1000">
              <a:solidFill>
                <a:srgbClr val="000000"/>
              </a:solidFill>
              <a:latin typeface="Arial" charset="0"/>
            </a:endParaRPr>
          </a:p>
          <a:p>
            <a:pPr>
              <a:buFontTx/>
              <a:buChar char="•"/>
            </a:pPr>
            <a:endParaRPr lang="it-IT" sz="1000">
              <a:solidFill>
                <a:srgbClr val="000000"/>
              </a:solidFill>
              <a:latin typeface="Arial" charset="0"/>
            </a:endParaRPr>
          </a:p>
          <a:p>
            <a:endParaRPr lang="it-IT" sz="1000">
              <a:latin typeface="Arial" charset="0"/>
            </a:endParaRPr>
          </a:p>
          <a:p>
            <a:pPr marL="285750" lvl="1"/>
            <a:endParaRPr lang="it-IT"/>
          </a:p>
          <a:p>
            <a:pPr marL="285750" lvl="1"/>
            <a:endParaRPr lang="it-IT"/>
          </a:p>
          <a:p>
            <a:pPr marL="285750" lvl="1"/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/>
              <a:t>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1383B-0DA3-4637-9CE1-C030773E5722}" type="slidenum">
              <a:rPr lang="it-IT"/>
              <a:pPr/>
              <a:t>10</a:t>
            </a:fld>
            <a:endParaRPr lang="it-IT"/>
          </a:p>
        </p:txBody>
      </p:sp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/>
              <a:t>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1383B-0DA3-4637-9CE1-C030773E5722}" type="slidenum">
              <a:rPr lang="it-IT"/>
              <a:pPr/>
              <a:t>11</a:t>
            </a:fld>
            <a:endParaRPr lang="it-IT"/>
          </a:p>
        </p:txBody>
      </p:sp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/>
              <a:t>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1383B-0DA3-4637-9CE1-C030773E5722}" type="slidenum">
              <a:rPr lang="it-IT"/>
              <a:pPr/>
              <a:t>12</a:t>
            </a:fld>
            <a:endParaRPr lang="it-IT"/>
          </a:p>
        </p:txBody>
      </p:sp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/>
              <a:t>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1383B-0DA3-4637-9CE1-C030773E5722}" type="slidenum">
              <a:rPr lang="it-IT"/>
              <a:pPr/>
              <a:t>13</a:t>
            </a:fld>
            <a:endParaRPr lang="it-IT"/>
          </a:p>
        </p:txBody>
      </p:sp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/>
              <a:t>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1383B-0DA3-4637-9CE1-C030773E5722}" type="slidenum">
              <a:rPr lang="it-IT"/>
              <a:pPr/>
              <a:t>14</a:t>
            </a:fld>
            <a:endParaRPr lang="it-IT"/>
          </a:p>
        </p:txBody>
      </p:sp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/>
              <a:t>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1383B-0DA3-4637-9CE1-C030773E5722}" type="slidenum">
              <a:rPr lang="it-IT"/>
              <a:pPr/>
              <a:t>15</a:t>
            </a:fld>
            <a:endParaRPr lang="it-IT"/>
          </a:p>
        </p:txBody>
      </p:sp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/>
              <a:t>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1383B-0DA3-4637-9CE1-C030773E5722}" type="slidenum">
              <a:rPr lang="it-IT"/>
              <a:pPr/>
              <a:t>16</a:t>
            </a:fld>
            <a:endParaRPr lang="it-IT"/>
          </a:p>
        </p:txBody>
      </p:sp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/>
              <a:t>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1383B-0DA3-4637-9CE1-C030773E5722}" type="slidenum">
              <a:rPr lang="it-IT"/>
              <a:pPr/>
              <a:t>17</a:t>
            </a:fld>
            <a:endParaRPr lang="it-IT"/>
          </a:p>
        </p:txBody>
      </p:sp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/>
              <a:t>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1383B-0DA3-4637-9CE1-C030773E5722}" type="slidenum">
              <a:rPr lang="it-IT"/>
              <a:pPr/>
              <a:t>18</a:t>
            </a:fld>
            <a:endParaRPr lang="it-IT"/>
          </a:p>
        </p:txBody>
      </p:sp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/>
              <a:t>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6F057D-9E80-41F4-B963-AEB0F4A8CB8A}" type="slidenum">
              <a:rPr lang="it-IT"/>
              <a:pPr/>
              <a:t>2</a:t>
            </a:fld>
            <a:endParaRPr lang="it-IT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4343400"/>
            <a:ext cx="4495800" cy="4114800"/>
          </a:xfrm>
        </p:spPr>
        <p:txBody>
          <a:bodyPr/>
          <a:lstStyle/>
          <a:p>
            <a:endParaRPr lang="en-GB" sz="10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/>
              <a:t>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9C6AA5-ED3E-4156-B691-F8D25B703E21}" type="slidenum">
              <a:rPr lang="it-IT"/>
              <a:pPr/>
              <a:t>3</a:t>
            </a:fld>
            <a:endParaRPr lang="it-IT"/>
          </a:p>
        </p:txBody>
      </p:sp>
      <p:sp>
        <p:nvSpPr>
          <p:cNvPr id="548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4343400"/>
            <a:ext cx="4495800" cy="4114800"/>
          </a:xfrm>
        </p:spPr>
        <p:txBody>
          <a:bodyPr/>
          <a:lstStyle/>
          <a:p>
            <a:endParaRPr lang="en-GB" sz="100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/>
              <a:t>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1383B-0DA3-4637-9CE1-C030773E5722}" type="slidenum">
              <a:rPr lang="it-IT"/>
              <a:pPr/>
              <a:t>4</a:t>
            </a:fld>
            <a:endParaRPr lang="it-IT"/>
          </a:p>
        </p:txBody>
      </p:sp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/>
              <a:t>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1383B-0DA3-4637-9CE1-C030773E5722}" type="slidenum">
              <a:rPr lang="it-IT"/>
              <a:pPr/>
              <a:t>5</a:t>
            </a:fld>
            <a:endParaRPr lang="it-IT"/>
          </a:p>
        </p:txBody>
      </p:sp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/>
              <a:t>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1383B-0DA3-4637-9CE1-C030773E5722}" type="slidenum">
              <a:rPr lang="it-IT"/>
              <a:pPr/>
              <a:t>6</a:t>
            </a:fld>
            <a:endParaRPr lang="it-IT"/>
          </a:p>
        </p:txBody>
      </p:sp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/>
              <a:t>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1383B-0DA3-4637-9CE1-C030773E5722}" type="slidenum">
              <a:rPr lang="it-IT"/>
              <a:pPr/>
              <a:t>7</a:t>
            </a:fld>
            <a:endParaRPr lang="it-IT"/>
          </a:p>
        </p:txBody>
      </p:sp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/>
              <a:t>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1383B-0DA3-4637-9CE1-C030773E5722}" type="slidenum">
              <a:rPr lang="it-IT"/>
              <a:pPr/>
              <a:t>8</a:t>
            </a:fld>
            <a:endParaRPr lang="it-IT"/>
          </a:p>
        </p:txBody>
      </p:sp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it-IT"/>
              <a:t>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1383B-0DA3-4637-9CE1-C030773E5722}" type="slidenum">
              <a:rPr lang="it-IT"/>
              <a:pPr/>
              <a:t>9</a:t>
            </a:fld>
            <a:endParaRPr lang="it-IT"/>
          </a:p>
        </p:txBody>
      </p:sp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Roma Tre - Giornata della trasparenza 6 dicembre 2012</a:t>
            </a: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0FF6B-79BF-42F1-AFCD-98B4B67B15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Roma Tre - Giornata della trasparenza 6 dicembre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1C252-C0F8-4C98-98CE-0F4795F7541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Roma Tre - Giornata della trasparenza 6 dicembre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8BCED-8695-40FE-BD0D-D3597E54A8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Roma Tre - Giornata della trasparenza 6 dicembre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3BFDE8-8E39-4FE4-85C5-7CF8178D4D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Roma Tre - Giornata della trasparenza 6 dicembre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AB3D5-89B7-4F5A-BF17-985EB1853FA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Roma Tre - Giornata della trasparenza 6 dicembre 2012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8821E8-E8B6-4E1F-BA91-0543776126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Roma Tre - Giornata della trasparenza 6 dicembre 2012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B69F22-00C2-489A-A23F-D499342884C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Roma Tre - Giornata della trasparenza 6 dicembre 2012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5187E8-00FE-4805-B6EC-DAF2430B0A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Roma Tre - Giornata della trasparenza 6 dicembre 2012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4142D-F0E3-4CA4-B94C-8D63445578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Roma Tre - Giornata della trasparenza 6 dicembre 2012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81234A-7686-4743-A957-7762EE7488E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Roma Tre - Giornata della trasparenza 6 dicembre 2012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CCAF4-771D-4D8F-81C2-340DAF2CBC3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it-IT" smtClean="0"/>
              <a:t>Roma Tre - Giornata della trasparenza 6 dicembre 2012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10C874F-1952-440C-A0DE-6E8EA7FA0A0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gray">
          <a:xfrm>
            <a:off x="547688" y="601663"/>
            <a:ext cx="31750" cy="10525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b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gray">
          <a:xfrm>
            <a:off x="228600" y="1392238"/>
            <a:ext cx="8228013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b="0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755576" y="3356992"/>
            <a:ext cx="7772400" cy="1872208"/>
          </a:xfrm>
          <a:prstGeom prst="rect">
            <a:avLst/>
          </a:prstGeom>
          <a:solidFill>
            <a:schemeClr val="bg1"/>
          </a:solidFill>
          <a:ln w="19050">
            <a:solidFill>
              <a:srgbClr val="CC33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t-IT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576" y="620688"/>
            <a:ext cx="7772400" cy="1224136"/>
          </a:xfrm>
          <a:noFill/>
          <a:ln>
            <a:solidFill>
              <a:srgbClr val="CC33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it-IT" b="1" dirty="0" smtClean="0">
                <a:solidFill>
                  <a:schemeClr val="tx1"/>
                </a:solidFill>
              </a:rPr>
              <a:t/>
            </a:r>
            <a:br>
              <a:rPr lang="it-IT" b="1" dirty="0" smtClean="0">
                <a:solidFill>
                  <a:schemeClr val="tx1"/>
                </a:solidFill>
              </a:rPr>
            </a:br>
            <a:r>
              <a:rPr lang="it-IT" b="1" dirty="0" smtClean="0">
                <a:solidFill>
                  <a:schemeClr val="bg1"/>
                </a:solidFill>
              </a:rPr>
              <a:t/>
            </a:r>
            <a:br>
              <a:rPr lang="it-IT" b="1" dirty="0" smtClean="0">
                <a:solidFill>
                  <a:schemeClr val="bg1"/>
                </a:solidFill>
              </a:rPr>
            </a:br>
            <a:r>
              <a:rPr lang="it-IT" sz="4800" dirty="0" smtClean="0">
                <a:solidFill>
                  <a:srgbClr val="333399"/>
                </a:solidFill>
              </a:rPr>
              <a:t> GIORNATA DELLA </a:t>
            </a:r>
            <a:br>
              <a:rPr lang="it-IT" sz="4800" dirty="0" smtClean="0">
                <a:solidFill>
                  <a:srgbClr val="333399"/>
                </a:solidFill>
              </a:rPr>
            </a:br>
            <a:r>
              <a:rPr lang="it-IT" sz="4800" dirty="0" smtClean="0">
                <a:solidFill>
                  <a:srgbClr val="333399"/>
                </a:solidFill>
              </a:rPr>
              <a:t>TRASPARENZA 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3501008"/>
            <a:ext cx="7086600" cy="1793875"/>
          </a:xfrm>
          <a:ln/>
        </p:spPr>
        <p:txBody>
          <a:bodyPr/>
          <a:lstStyle/>
          <a:p>
            <a:pPr algn="ctr">
              <a:buClr>
                <a:srgbClr val="CC3300"/>
              </a:buClr>
              <a:buSzTx/>
              <a:tabLst>
                <a:tab pos="385763" algn="l"/>
              </a:tabLst>
            </a:pPr>
            <a:r>
              <a:rPr lang="it-IT" sz="3200" b="1" dirty="0" smtClean="0">
                <a:solidFill>
                  <a:srgbClr val="333399"/>
                </a:solidFill>
                <a:cs typeface="Times New Roman" pitchFamily="18" charset="0"/>
              </a:rPr>
              <a:t>Nucleo di Valutazione </a:t>
            </a:r>
          </a:p>
          <a:p>
            <a:pPr algn="ctr">
              <a:spcBef>
                <a:spcPts val="0"/>
              </a:spcBef>
              <a:buClr>
                <a:srgbClr val="CC3300"/>
              </a:buClr>
              <a:buSzTx/>
              <a:tabLst>
                <a:tab pos="385763" algn="l"/>
              </a:tabLst>
            </a:pPr>
            <a:r>
              <a:rPr lang="it-IT" sz="3200" b="1" dirty="0">
                <a:solidFill>
                  <a:srgbClr val="333399"/>
                </a:solidFill>
                <a:cs typeface="Times New Roman" pitchFamily="18" charset="0"/>
              </a:rPr>
              <a:t>d</a:t>
            </a:r>
            <a:r>
              <a:rPr lang="it-IT" sz="3200" b="1" dirty="0" smtClean="0">
                <a:solidFill>
                  <a:srgbClr val="333399"/>
                </a:solidFill>
                <a:cs typeface="Times New Roman" pitchFamily="18" charset="0"/>
              </a:rPr>
              <a:t>i Roma Tre</a:t>
            </a:r>
          </a:p>
          <a:p>
            <a:pPr algn="ctr">
              <a:spcBef>
                <a:spcPts val="0"/>
              </a:spcBef>
              <a:buClr>
                <a:srgbClr val="CC3300"/>
              </a:buClr>
              <a:buSzTx/>
              <a:tabLst>
                <a:tab pos="385763" algn="l"/>
              </a:tabLst>
            </a:pPr>
            <a:r>
              <a:rPr lang="it-IT" sz="3200" b="1" dirty="0" smtClean="0">
                <a:solidFill>
                  <a:srgbClr val="333399"/>
                </a:solidFill>
                <a:cs typeface="Times New Roman" pitchFamily="18" charset="0"/>
              </a:rPr>
              <a:t>Prof. Claudio Mazziotta</a:t>
            </a:r>
            <a:endParaRPr lang="it-IT" sz="3200" b="1" dirty="0">
              <a:solidFill>
                <a:srgbClr val="333399"/>
              </a:solidFill>
              <a:cs typeface="Times New Roman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63688" y="6237312"/>
            <a:ext cx="5616624" cy="468288"/>
          </a:xfrm>
          <a:ln>
            <a:noFill/>
          </a:ln>
        </p:spPr>
        <p:txBody>
          <a:bodyPr/>
          <a:lstStyle/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Roma Tre - Giornata della trasparenza </a:t>
            </a:r>
          </a:p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9 dicembre 2014</a:t>
            </a:r>
            <a:endParaRPr lang="it-IT" dirty="0">
              <a:ln>
                <a:solidFill>
                  <a:srgbClr val="FF9933"/>
                </a:solidFill>
              </a:ln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001000" cy="752475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CC3300"/>
                </a:solidFill>
              </a:rPr>
              <a:t>Adempimenti in autonomia (2) </a:t>
            </a:r>
            <a:endParaRPr lang="en-GB" b="1" dirty="0">
              <a:solidFill>
                <a:srgbClr val="CC3300"/>
              </a:solidFill>
            </a:endParaRPr>
          </a:p>
        </p:txBody>
      </p:sp>
      <p:sp>
        <p:nvSpPr>
          <p:cNvPr id="6277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12776"/>
            <a:ext cx="8712968" cy="4824412"/>
          </a:xfrm>
          <a:solidFill>
            <a:schemeClr val="bg1"/>
          </a:solidFill>
          <a:ln>
            <a:solidFill>
              <a:srgbClr val="FF9933"/>
            </a:solidFill>
          </a:ln>
        </p:spPr>
        <p:txBody>
          <a:bodyPr anchor="ctr">
            <a:normAutofit fontScale="92500" lnSpcReduction="10000"/>
          </a:bodyPr>
          <a:lstStyle/>
          <a:p>
            <a:pPr>
              <a:buNone/>
            </a:pPr>
            <a:endParaRPr lang="it-IT" dirty="0">
              <a:cs typeface="Times New Roman" pitchFamily="18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Qualche indicazione tratta dalla Relazione sulla didattica:</a:t>
            </a:r>
            <a:endParaRPr lang="it-IT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carico didattico a RM3 continua ad essere superiore a quello medio nazionale, nonché a quello di Rm1 e RM2</a:t>
            </a:r>
            <a:endParaRPr lang="it-IT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lieve miglioramento dell’efficienza degli studenti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it-IT" sz="2400" b="1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attrattività</a:t>
            </a: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delle iscrizioni di I livello, criticità per il II livello</a:t>
            </a:r>
          </a:p>
          <a:p>
            <a:pPr>
              <a:lnSpc>
                <a:spcPct val="160000"/>
              </a:lnSpc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buon livello di internazionalizzazione degli studenti</a:t>
            </a:r>
          </a:p>
          <a:p>
            <a:pPr>
              <a:lnSpc>
                <a:spcPct val="160000"/>
              </a:lnSpc>
              <a:buFont typeface="Wingdings" pitchFamily="2" charset="2"/>
              <a:buChar char="ü"/>
            </a:pPr>
            <a:endParaRPr lang="en-GB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GB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2483768" y="6248400"/>
            <a:ext cx="4248472" cy="457200"/>
          </a:xfrm>
        </p:spPr>
        <p:txBody>
          <a:bodyPr/>
          <a:lstStyle/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Roma Tre - Giornata della trasparenza </a:t>
            </a:r>
          </a:p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9 dicembre 2014</a:t>
            </a:r>
            <a:endParaRPr lang="it-IT" dirty="0">
              <a:ln>
                <a:solidFill>
                  <a:srgbClr val="FF9933"/>
                </a:solidFill>
              </a:ln>
            </a:endParaRPr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648"/>
            <a:ext cx="8001000" cy="968077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solidFill>
                  <a:srgbClr val="CC3300"/>
                </a:solidFill>
              </a:rPr>
              <a:t>Adempimenti quale OIV: </a:t>
            </a:r>
            <a:br>
              <a:rPr lang="it-IT" sz="2800" b="1" dirty="0" smtClean="0">
                <a:solidFill>
                  <a:srgbClr val="CC3300"/>
                </a:solidFill>
              </a:rPr>
            </a:br>
            <a:r>
              <a:rPr lang="it-IT" sz="2800" b="1" dirty="0" smtClean="0">
                <a:solidFill>
                  <a:srgbClr val="CC3300"/>
                </a:solidFill>
              </a:rPr>
              <a:t>richiamo al D. </a:t>
            </a:r>
            <a:r>
              <a:rPr lang="it-IT" sz="2800" b="1" dirty="0" err="1" smtClean="0">
                <a:solidFill>
                  <a:srgbClr val="CC3300"/>
                </a:solidFill>
              </a:rPr>
              <a:t>lgs</a:t>
            </a:r>
            <a:r>
              <a:rPr lang="it-IT" sz="2800" b="1" dirty="0" smtClean="0">
                <a:solidFill>
                  <a:srgbClr val="CC3300"/>
                </a:solidFill>
              </a:rPr>
              <a:t>. 150/2009(1)</a:t>
            </a:r>
            <a:endParaRPr lang="en-GB" sz="2800" b="1" dirty="0">
              <a:solidFill>
                <a:srgbClr val="CC3300"/>
              </a:solidFill>
            </a:endParaRPr>
          </a:p>
        </p:txBody>
      </p:sp>
      <p:sp>
        <p:nvSpPr>
          <p:cNvPr id="6277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12776"/>
            <a:ext cx="8892480" cy="4824412"/>
          </a:xfrm>
          <a:solidFill>
            <a:schemeClr val="bg1"/>
          </a:solidFill>
          <a:ln>
            <a:solidFill>
              <a:srgbClr val="FF9933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it-IT" dirty="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L’art. 11:</a:t>
            </a:r>
            <a:endParaRPr lang="it-IT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4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efinisce il concetto di trasparenza adottato</a:t>
            </a:r>
            <a:endParaRPr lang="it-IT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indica gli adempimenti conseguenti, tra cui l’adozione di:</a:t>
            </a:r>
          </a:p>
          <a:p>
            <a:pPr>
              <a:spcBef>
                <a:spcPts val="1200"/>
              </a:spcBef>
              <a:buNone/>
            </a:pPr>
            <a:r>
              <a:rPr lang="en-GB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	i) un Programma triennale per la trasparenza e l’integrità</a:t>
            </a:r>
          </a:p>
          <a:p>
            <a:pPr>
              <a:spcBef>
                <a:spcPts val="1200"/>
              </a:spcBef>
              <a:buNone/>
            </a:pPr>
            <a:r>
              <a:rPr lang="en-GB" sz="24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ii) un Piano sulla </a:t>
            </a:r>
            <a:r>
              <a:rPr lang="en-GB" sz="2400" b="1" i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performance</a:t>
            </a:r>
            <a:r>
              <a:rPr lang="en-GB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e una relativa Relazione a consuntivo.</a:t>
            </a:r>
          </a:p>
          <a:p>
            <a:pPr>
              <a:spcBef>
                <a:spcPts val="1200"/>
              </a:spcBef>
              <a:buNone/>
            </a:pPr>
            <a:r>
              <a:rPr lang="en-GB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 seguito della L. 190/2012, va inoltre adottato:</a:t>
            </a:r>
          </a:p>
          <a:p>
            <a:pPr>
              <a:spcBef>
                <a:spcPts val="1200"/>
              </a:spcBef>
              <a:buNone/>
            </a:pPr>
            <a:r>
              <a:rPr lang="en-GB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	iii) un Piano di prevenzione della corruzione.</a:t>
            </a:r>
            <a:endParaRPr lang="en-GB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2483768" y="6248400"/>
            <a:ext cx="4248472" cy="457200"/>
          </a:xfrm>
        </p:spPr>
        <p:txBody>
          <a:bodyPr/>
          <a:lstStyle/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Roma Tre - Giornata della trasparenza </a:t>
            </a:r>
          </a:p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9 dicembre 2014</a:t>
            </a:r>
            <a:endParaRPr lang="it-IT" dirty="0">
              <a:ln>
                <a:solidFill>
                  <a:srgbClr val="FF9933"/>
                </a:solidFill>
              </a:ln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648"/>
            <a:ext cx="8001000" cy="968077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>
                <a:solidFill>
                  <a:srgbClr val="CC3300"/>
                </a:solidFill>
              </a:rPr>
              <a:t>Adempimenti quale OIV: </a:t>
            </a:r>
            <a:br>
              <a:rPr lang="it-IT" sz="2800" dirty="0" smtClean="0">
                <a:solidFill>
                  <a:srgbClr val="CC3300"/>
                </a:solidFill>
              </a:rPr>
            </a:br>
            <a:r>
              <a:rPr lang="it-IT" sz="2800" dirty="0" smtClean="0">
                <a:solidFill>
                  <a:srgbClr val="CC3300"/>
                </a:solidFill>
              </a:rPr>
              <a:t>richiamo al D. </a:t>
            </a:r>
            <a:r>
              <a:rPr lang="it-IT" sz="2800" dirty="0" err="1" smtClean="0">
                <a:solidFill>
                  <a:srgbClr val="CC3300"/>
                </a:solidFill>
              </a:rPr>
              <a:t>lgs</a:t>
            </a:r>
            <a:r>
              <a:rPr lang="it-IT" sz="2800" dirty="0" smtClean="0">
                <a:solidFill>
                  <a:srgbClr val="CC3300"/>
                </a:solidFill>
              </a:rPr>
              <a:t>. 150/2009(2)</a:t>
            </a:r>
            <a:endParaRPr lang="en-GB" sz="2800" b="1" dirty="0">
              <a:solidFill>
                <a:srgbClr val="CC3300"/>
              </a:solidFill>
            </a:endParaRPr>
          </a:p>
        </p:txBody>
      </p:sp>
      <p:sp>
        <p:nvSpPr>
          <p:cNvPr id="6277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12776"/>
            <a:ext cx="8712968" cy="4824412"/>
          </a:xfrm>
          <a:solidFill>
            <a:schemeClr val="bg1"/>
          </a:solidFill>
          <a:ln>
            <a:solidFill>
              <a:srgbClr val="FF9933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endParaRPr lang="it-IT" dirty="0">
              <a:cs typeface="Times New Roman" pitchFamily="18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L’art. 14 assegna all’</a:t>
            </a:r>
            <a:r>
              <a:rPr lang="it-IT" sz="2400" b="1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OIV-NdV</a:t>
            </a: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, tra l’altro, compiti di:</a:t>
            </a:r>
            <a:endParaRPr lang="it-IT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monitoraggio complessivo, con conseguente relazione annuale</a:t>
            </a:r>
            <a:endParaRPr lang="it-IT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promozione e attestazione degli obblighi di trasparenza</a:t>
            </a:r>
          </a:p>
          <a:p>
            <a:pPr>
              <a:buNone/>
            </a:pPr>
            <a:endParaRPr lang="it-IT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accertamento e comunicazione di eventuali criticità</a:t>
            </a:r>
          </a:p>
          <a:p>
            <a:pPr>
              <a:buFont typeface="Wingdings" pitchFamily="2" charset="2"/>
              <a:buChar char="ü"/>
            </a:pPr>
            <a:endParaRPr lang="it-IT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en-GB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GB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2483768" y="6165304"/>
            <a:ext cx="4248472" cy="576064"/>
          </a:xfrm>
        </p:spPr>
        <p:txBody>
          <a:bodyPr/>
          <a:lstStyle/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Roma Tre - Giornata della trasparenza </a:t>
            </a:r>
          </a:p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9 dicembre 2014</a:t>
            </a:r>
          </a:p>
          <a:p>
            <a:pPr algn="ctr">
              <a:buNone/>
            </a:pPr>
            <a:endParaRPr lang="it-IT" dirty="0">
              <a:ln>
                <a:solidFill>
                  <a:srgbClr val="FF9933"/>
                </a:solidFill>
              </a:ln>
            </a:endParaRPr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001000" cy="752475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>
                <a:solidFill>
                  <a:srgbClr val="CC3300"/>
                </a:solidFill>
              </a:rPr>
              <a:t>RM3 tra gli Atenei adempienti</a:t>
            </a:r>
            <a:endParaRPr lang="en-GB" b="1" dirty="0">
              <a:solidFill>
                <a:srgbClr val="CC3300"/>
              </a:solidFill>
            </a:endParaRPr>
          </a:p>
        </p:txBody>
      </p:sp>
      <p:sp>
        <p:nvSpPr>
          <p:cNvPr id="6277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12776"/>
            <a:ext cx="8712968" cy="4824412"/>
          </a:xfrm>
          <a:solidFill>
            <a:schemeClr val="bg1"/>
          </a:solidFill>
          <a:ln>
            <a:solidFill>
              <a:srgbClr val="FF9933"/>
            </a:solidFill>
          </a:ln>
        </p:spPr>
        <p:txBody>
          <a:bodyPr anchor="t">
            <a:normAutofit/>
          </a:bodyPr>
          <a:lstStyle/>
          <a:p>
            <a:pPr>
              <a:buNone/>
            </a:pPr>
            <a:endParaRPr lang="it-IT" dirty="0">
              <a:cs typeface="Times New Roman" pitchFamily="18" charset="0"/>
            </a:endParaRPr>
          </a:p>
          <a:p>
            <a:pPr indent="0">
              <a:lnSpc>
                <a:spcPct val="110000"/>
              </a:lnSpc>
              <a:buFont typeface="Wingdings" pitchFamily="2" charset="2"/>
              <a:buNone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Dalle informazioni disponibili sul sito governativo della Bussola della trasparenza si desume che </a:t>
            </a: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circa </a:t>
            </a: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 3/4 </a:t>
            </a: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dei 67 Atenei rilevati sono </a:t>
            </a: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in regola con gli adempimenti previsti, certificati da altrettanti indicatori (66)</a:t>
            </a:r>
            <a:endParaRPr lang="it-IT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	Roma Tre figura, come già negli anni passati, tra gli Atenei più adempienti.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2483768" y="6248400"/>
            <a:ext cx="4248472" cy="457200"/>
          </a:xfrm>
        </p:spPr>
        <p:txBody>
          <a:bodyPr/>
          <a:lstStyle/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Roma Tre - Giornata della trasparenza </a:t>
            </a:r>
          </a:p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9 dicembre 2014</a:t>
            </a:r>
            <a:endParaRPr lang="it-IT" dirty="0">
              <a:ln>
                <a:solidFill>
                  <a:srgbClr val="FF9933"/>
                </a:solidFill>
              </a:ln>
            </a:endParaRPr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001000" cy="752475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 smtClean="0">
                <a:solidFill>
                  <a:srgbClr val="CC3300"/>
                </a:solidFill>
              </a:rPr>
              <a:t>Adempimenti del </a:t>
            </a:r>
            <a:r>
              <a:rPr lang="it-IT" sz="2800" b="1" dirty="0" err="1" smtClean="0">
                <a:solidFill>
                  <a:srgbClr val="CC3300"/>
                </a:solidFill>
              </a:rPr>
              <a:t>NdV-OIV</a:t>
            </a:r>
            <a:r>
              <a:rPr lang="it-IT" sz="2800" b="1" dirty="0" smtClean="0">
                <a:solidFill>
                  <a:srgbClr val="CC3300"/>
                </a:solidFill>
              </a:rPr>
              <a:t> (1) </a:t>
            </a:r>
            <a:endParaRPr lang="en-GB" sz="2800" b="1" dirty="0">
              <a:solidFill>
                <a:srgbClr val="CC3300"/>
              </a:solidFill>
            </a:endParaRPr>
          </a:p>
        </p:txBody>
      </p:sp>
      <p:sp>
        <p:nvSpPr>
          <p:cNvPr id="6277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12776"/>
            <a:ext cx="8712968" cy="4824412"/>
          </a:xfrm>
          <a:solidFill>
            <a:schemeClr val="bg1"/>
          </a:solidFill>
          <a:ln>
            <a:solidFill>
              <a:srgbClr val="FF9933"/>
            </a:solidFill>
          </a:ln>
        </p:spPr>
        <p:txBody>
          <a:bodyPr anchor="ctr">
            <a:normAutofit fontScale="92500" lnSpcReduction="20000"/>
          </a:bodyPr>
          <a:lstStyle/>
          <a:p>
            <a:pPr>
              <a:buNone/>
            </a:pPr>
            <a:endParaRPr lang="it-IT" dirty="0">
              <a:cs typeface="Times New Roman" pitchFamily="18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Il </a:t>
            </a:r>
            <a:r>
              <a:rPr lang="it-IT" sz="2400" b="1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NdV-OIV</a:t>
            </a: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adempie a diversi compiti di monitoraggio e validazione:</a:t>
            </a:r>
            <a:endParaRPr lang="it-IT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definizione del Sistema di misurazione e valutazione della </a:t>
            </a:r>
            <a:r>
              <a:rPr lang="it-IT" sz="2400" b="1" i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performance</a:t>
            </a: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e adozione del relativo Manuale operativo</a:t>
            </a:r>
            <a:endParaRPr lang="it-IT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adozione del Piano della </a:t>
            </a:r>
            <a:r>
              <a:rPr lang="it-IT" sz="2400" b="1" i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performance</a:t>
            </a: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e della successiva Relazione a consuntivo</a:t>
            </a:r>
          </a:p>
          <a:p>
            <a:pPr>
              <a:lnSpc>
                <a:spcPct val="160000"/>
              </a:lnSpc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adozione del Programma triennale per la trasparenza e l’integrità (e relativo aggiornamento)</a:t>
            </a:r>
          </a:p>
          <a:p>
            <a:pPr>
              <a:lnSpc>
                <a:spcPct val="160000"/>
              </a:lnSpc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creazione del sito </a:t>
            </a:r>
            <a:r>
              <a:rPr lang="it-IT" sz="2400" b="1" i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web</a:t>
            </a: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di Ateneo dedicato alla trasparenza</a:t>
            </a:r>
          </a:p>
          <a:p>
            <a:pPr>
              <a:buNone/>
            </a:pPr>
            <a:r>
              <a:rPr lang="en-GB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GB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2483768" y="6248400"/>
            <a:ext cx="4248472" cy="457200"/>
          </a:xfrm>
        </p:spPr>
        <p:txBody>
          <a:bodyPr/>
          <a:lstStyle/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Roma Tre - Giornata della trasparenza </a:t>
            </a:r>
          </a:p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9 dicembre 2014</a:t>
            </a:r>
            <a:endParaRPr lang="it-IT" dirty="0">
              <a:ln>
                <a:solidFill>
                  <a:srgbClr val="FF9933"/>
                </a:solidFill>
              </a:ln>
            </a:endParaRPr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672"/>
            <a:ext cx="8001000" cy="752053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 smtClean="0">
                <a:solidFill>
                  <a:srgbClr val="CC3300"/>
                </a:solidFill>
              </a:rPr>
              <a:t>Adempimenti del </a:t>
            </a:r>
            <a:r>
              <a:rPr lang="it-IT" sz="2800" b="1" dirty="0" err="1" smtClean="0">
                <a:solidFill>
                  <a:srgbClr val="CC3300"/>
                </a:solidFill>
              </a:rPr>
              <a:t>NdV-OIV</a:t>
            </a:r>
            <a:r>
              <a:rPr lang="it-IT" sz="2800" b="1" dirty="0" smtClean="0">
                <a:solidFill>
                  <a:srgbClr val="CC3300"/>
                </a:solidFill>
              </a:rPr>
              <a:t> (2) </a:t>
            </a:r>
            <a:endParaRPr lang="en-GB" sz="2800" b="1" dirty="0">
              <a:solidFill>
                <a:srgbClr val="CC3300"/>
              </a:solidFill>
            </a:endParaRPr>
          </a:p>
        </p:txBody>
      </p:sp>
      <p:sp>
        <p:nvSpPr>
          <p:cNvPr id="6277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12776"/>
            <a:ext cx="8712968" cy="4824412"/>
          </a:xfrm>
          <a:solidFill>
            <a:schemeClr val="bg1"/>
          </a:solidFill>
          <a:ln>
            <a:solidFill>
              <a:srgbClr val="FF9933"/>
            </a:solidFill>
          </a:ln>
        </p:spPr>
        <p:txBody>
          <a:bodyPr anchor="ctr">
            <a:normAutofit fontScale="85000" lnSpcReduction="20000"/>
          </a:bodyPr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Anche in questo caso una Relazione annuale sintetizza l’attività svolta:</a:t>
            </a:r>
            <a:endParaRPr lang="it-IT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funzionamento complessivo del sistema di misurazione e valutazione della performance adottato in Ateneo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it-IT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definizione di obiettivi, indicatori e target per la misurazione della performance organizzativa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it-IT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definizione di obiettivi, indicatori e target per la misurazione della performance individuale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it-IT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adempimenti in attuazione del ciclo della performance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it-IT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suggerimenti e proposte di miglioramento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it-IT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GB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2483768" y="6248400"/>
            <a:ext cx="4248472" cy="457200"/>
          </a:xfrm>
        </p:spPr>
        <p:txBody>
          <a:bodyPr/>
          <a:lstStyle/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Roma Tre - Giornata della trasparenza </a:t>
            </a:r>
          </a:p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9 dicembre 2014</a:t>
            </a:r>
            <a:endParaRPr lang="it-IT" dirty="0">
              <a:ln>
                <a:solidFill>
                  <a:srgbClr val="FF9933"/>
                </a:solidFill>
              </a:ln>
            </a:endParaRPr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672"/>
            <a:ext cx="8001000" cy="752053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 smtClean="0">
                <a:solidFill>
                  <a:srgbClr val="CC3300"/>
                </a:solidFill>
              </a:rPr>
              <a:t>Adempimenti del </a:t>
            </a:r>
            <a:r>
              <a:rPr lang="it-IT" sz="2800" b="1" dirty="0" err="1" smtClean="0">
                <a:solidFill>
                  <a:srgbClr val="CC3300"/>
                </a:solidFill>
              </a:rPr>
              <a:t>NdV-OIV</a:t>
            </a:r>
            <a:r>
              <a:rPr lang="it-IT" sz="2800" b="1" dirty="0" smtClean="0">
                <a:solidFill>
                  <a:srgbClr val="CC3300"/>
                </a:solidFill>
              </a:rPr>
              <a:t> (3) </a:t>
            </a:r>
            <a:endParaRPr lang="en-GB" sz="2800" b="1" dirty="0">
              <a:solidFill>
                <a:srgbClr val="CC3300"/>
              </a:solidFill>
            </a:endParaRPr>
          </a:p>
        </p:txBody>
      </p:sp>
      <p:sp>
        <p:nvSpPr>
          <p:cNvPr id="6277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12776"/>
            <a:ext cx="8712968" cy="4824412"/>
          </a:xfrm>
          <a:solidFill>
            <a:schemeClr val="bg1"/>
          </a:solidFill>
          <a:ln>
            <a:solidFill>
              <a:srgbClr val="FF9933"/>
            </a:solidFill>
          </a:ln>
        </p:spPr>
        <p:txBody>
          <a:bodyPr anchor="ctr">
            <a:normAutofit fontScale="85000" lnSpcReduction="10000"/>
          </a:bodyPr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Qualche proposta di miglioramento della </a:t>
            </a:r>
            <a:r>
              <a:rPr lang="it-IT" sz="2400" b="1" i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performance</a:t>
            </a: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:</a:t>
            </a:r>
            <a:endParaRPr lang="it-IT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perfezionare un’anagrafe degli indicatori a supporto del ciclo della </a:t>
            </a:r>
            <a:r>
              <a:rPr lang="it-IT" sz="2400" b="1" i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performance 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it-IT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accelerare l’integrazione tra ciclo della </a:t>
            </a:r>
            <a:r>
              <a:rPr lang="it-IT" sz="2400" b="1" i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performance e </a:t>
            </a: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programmazione finanziaria e di bilancio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it-IT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estendere gradualmente la valutazione della performance individuale al personale non dirigenziale e alle strutture decentrate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it-IT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incrementare azioni di comunicazione interna su programmazione e valutazione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it-IT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it-IT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GB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2483768" y="6248400"/>
            <a:ext cx="4248472" cy="457200"/>
          </a:xfrm>
        </p:spPr>
        <p:txBody>
          <a:bodyPr/>
          <a:lstStyle/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Roma Tre - Giornata della trasparenza </a:t>
            </a:r>
          </a:p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9 dicembre 2014</a:t>
            </a:r>
            <a:endParaRPr lang="it-IT" dirty="0">
              <a:ln>
                <a:solidFill>
                  <a:srgbClr val="FF9933"/>
                </a:solidFill>
              </a:ln>
            </a:endParaRPr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648"/>
            <a:ext cx="8001000" cy="968077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CC3300"/>
                </a:solidFill>
              </a:rPr>
              <a:t>Assi portanti della trasparenza a Roma Tre</a:t>
            </a:r>
            <a:endParaRPr lang="en-GB" b="1" dirty="0">
              <a:solidFill>
                <a:srgbClr val="CC3300"/>
              </a:solidFill>
            </a:endParaRPr>
          </a:p>
        </p:txBody>
      </p:sp>
      <p:sp>
        <p:nvSpPr>
          <p:cNvPr id="6277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12776"/>
            <a:ext cx="8712968" cy="4824412"/>
          </a:xfrm>
          <a:solidFill>
            <a:schemeClr val="bg1"/>
          </a:solidFill>
          <a:ln>
            <a:solidFill>
              <a:srgbClr val="FF9933"/>
            </a:solidFill>
          </a:ln>
        </p:spPr>
        <p:txBody>
          <a:bodyPr anchor="t">
            <a:normAutofit fontScale="92500" lnSpcReduction="20000"/>
          </a:bodyPr>
          <a:lstStyle/>
          <a:p>
            <a:pPr>
              <a:buNone/>
            </a:pPr>
            <a:endParaRPr lang="it-IT" dirty="0">
              <a:cs typeface="Times New Roman" pitchFamily="18" charset="0"/>
            </a:endParaRPr>
          </a:p>
          <a:p>
            <a:pPr>
              <a:buNone/>
            </a:pPr>
            <a:endParaRPr lang="it-IT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Sezione “Amministrazione trasparente” nel sito di Ateneo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it-IT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it-IT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Albo pretorio </a:t>
            </a:r>
            <a:r>
              <a:rPr lang="it-IT" sz="2400" b="1" i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it-IT" sz="2400" b="1" i="1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line</a:t>
            </a:r>
            <a:endParaRPr lang="it-IT" sz="2400" b="1" i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it-IT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it-IT" sz="2400" b="1" i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Avvio del processo di integrazione tra ciclo della performance e programmazione finanziaria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endParaRPr lang="it-IT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endParaRPr lang="it-IT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Apertura agli </a:t>
            </a:r>
            <a:r>
              <a:rPr lang="it-IT" sz="2400" b="1" i="1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stakeholders</a:t>
            </a: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(anche con l’organizzazione della Giornata della trasparenza)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2555776" y="6184776"/>
            <a:ext cx="4248472" cy="556592"/>
          </a:xfrm>
        </p:spPr>
        <p:txBody>
          <a:bodyPr/>
          <a:lstStyle/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Roma Tre - Giornata della trasparenza </a:t>
            </a:r>
          </a:p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9 dicembre 2014</a:t>
            </a:r>
          </a:p>
          <a:p>
            <a:pPr algn="ctr">
              <a:buNone/>
            </a:pPr>
            <a:endParaRPr lang="it-IT" dirty="0">
              <a:ln>
                <a:solidFill>
                  <a:srgbClr val="FF9933"/>
                </a:solidFill>
              </a:ln>
            </a:endParaRPr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648"/>
            <a:ext cx="8001000" cy="968077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rgbClr val="CC3300"/>
                </a:solidFill>
              </a:rPr>
              <a:t>Alcune l</a:t>
            </a:r>
            <a:r>
              <a:rPr lang="it-IT" b="1" dirty="0" smtClean="0">
                <a:solidFill>
                  <a:srgbClr val="CC3300"/>
                </a:solidFill>
              </a:rPr>
              <a:t>inee operative di consolidamento</a:t>
            </a:r>
            <a:endParaRPr lang="en-GB" b="1" dirty="0">
              <a:solidFill>
                <a:srgbClr val="CC3300"/>
              </a:solidFill>
            </a:endParaRPr>
          </a:p>
        </p:txBody>
      </p:sp>
      <p:sp>
        <p:nvSpPr>
          <p:cNvPr id="6277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12776"/>
            <a:ext cx="8712968" cy="4824412"/>
          </a:xfrm>
          <a:solidFill>
            <a:schemeClr val="bg1"/>
          </a:solidFill>
          <a:ln>
            <a:solidFill>
              <a:srgbClr val="FF9933"/>
            </a:solidFill>
          </a:ln>
        </p:spPr>
        <p:txBody>
          <a:bodyPr anchor="t">
            <a:normAutofit/>
          </a:bodyPr>
          <a:lstStyle/>
          <a:p>
            <a:pPr>
              <a:buNone/>
            </a:pPr>
            <a:endParaRPr lang="it-IT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60000"/>
              </a:lnSpc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sviluppo delle indagini di </a:t>
            </a:r>
            <a:r>
              <a:rPr lang="it-IT" sz="2400" b="1" i="1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customer</a:t>
            </a:r>
            <a:r>
              <a:rPr lang="it-IT" sz="2400" b="1" i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b="1" i="1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satisfaction</a:t>
            </a:r>
            <a:endParaRPr lang="it-IT" sz="2400" b="1" i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60000"/>
              </a:lnSpc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potenziamento dei servizi </a:t>
            </a:r>
            <a:r>
              <a:rPr lang="it-IT" sz="2400" b="1" i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it-IT" sz="2400" b="1" i="1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line</a:t>
            </a:r>
            <a:r>
              <a:rPr lang="it-IT" sz="2400" b="1" i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per gli studenti</a:t>
            </a:r>
          </a:p>
          <a:p>
            <a:pPr>
              <a:lnSpc>
                <a:spcPct val="160000"/>
              </a:lnSpc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armonizzazione dei siti web in Ateneo</a:t>
            </a:r>
          </a:p>
          <a:p>
            <a:pPr>
              <a:lnSpc>
                <a:spcPct val="160000"/>
              </a:lnSpc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aggiornamento continuo delle informazioni pubblicate sul sito di Ateneo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2483768" y="6248400"/>
            <a:ext cx="4248472" cy="457200"/>
          </a:xfrm>
        </p:spPr>
        <p:txBody>
          <a:bodyPr/>
          <a:lstStyle/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Roma Tre - Giornata della trasparenza </a:t>
            </a:r>
          </a:p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9 dicembre 2014</a:t>
            </a:r>
            <a:endParaRPr lang="it-IT" dirty="0">
              <a:ln>
                <a:solidFill>
                  <a:srgbClr val="FF9933"/>
                </a:solidFill>
              </a:ln>
            </a:endParaRPr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ChangeArrowheads="1"/>
          </p:cNvSpPr>
          <p:nvPr/>
        </p:nvSpPr>
        <p:spPr bwMode="auto">
          <a:xfrm>
            <a:off x="684213" y="1557338"/>
            <a:ext cx="7991475" cy="4176712"/>
          </a:xfrm>
          <a:prstGeom prst="rect">
            <a:avLst/>
          </a:prstGeom>
          <a:solidFill>
            <a:schemeClr val="bg1"/>
          </a:solidFill>
          <a:ln w="19050">
            <a:solidFill>
              <a:srgbClr val="CC33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Duplice accezione di “trasparenza”: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- sull’attività complessiva del Nucleo di Valutazione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- sull’attività specifica per la trasparenza in Ateneo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448550" cy="11430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it-IT" sz="2800" b="1" dirty="0" smtClean="0">
                <a:solidFill>
                  <a:srgbClr val="CC3300"/>
                </a:solidFill>
              </a:rPr>
              <a:t>Contenuto dell’intervento</a:t>
            </a:r>
            <a:endParaRPr lang="it-IT" sz="2800" b="1" dirty="0">
              <a:solidFill>
                <a:srgbClr val="CC33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2411760" y="6248400"/>
            <a:ext cx="4392488" cy="457200"/>
          </a:xfrm>
        </p:spPr>
        <p:txBody>
          <a:bodyPr/>
          <a:lstStyle/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Roma Tre - Giornata della trasparenza </a:t>
            </a:r>
          </a:p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9 dicembre 2014</a:t>
            </a:r>
            <a:endParaRPr lang="it-IT" dirty="0">
              <a:ln>
                <a:solidFill>
                  <a:srgbClr val="FF9933"/>
                </a:solidFill>
              </a:ln>
            </a:endParaRPr>
          </a:p>
        </p:txBody>
      </p:sp>
      <p:sp>
        <p:nvSpPr>
          <p:cNvPr id="486407" name="Rectangle 7"/>
          <p:cNvSpPr>
            <a:spLocks noChangeArrowheads="1"/>
          </p:cNvSpPr>
          <p:nvPr/>
        </p:nvSpPr>
        <p:spPr bwMode="auto">
          <a:xfrm>
            <a:off x="755650" y="1628775"/>
            <a:ext cx="7632700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buFont typeface="Wingdings" pitchFamily="2" charset="2"/>
              <a:buNone/>
            </a:pPr>
            <a:endParaRPr lang="it-IT" sz="1800" b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None/>
            </a:pPr>
            <a:r>
              <a:rPr lang="it-IT" sz="1800" b="0">
                <a:solidFill>
                  <a:schemeClr val="tx1"/>
                </a:solidFill>
                <a:latin typeface="Times New Roman"/>
                <a:cs typeface="Times New Roman" pitchFamily="18" charset="0"/>
              </a:rPr>
              <a:t> </a:t>
            </a:r>
            <a:endParaRPr lang="it-IT" sz="1800" b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ChangeArrowheads="1"/>
          </p:cNvSpPr>
          <p:nvPr/>
        </p:nvSpPr>
        <p:spPr bwMode="auto">
          <a:xfrm>
            <a:off x="251520" y="1556792"/>
            <a:ext cx="8640960" cy="4176712"/>
          </a:xfrm>
          <a:prstGeom prst="rect">
            <a:avLst/>
          </a:prstGeom>
          <a:solidFill>
            <a:schemeClr val="bg1"/>
          </a:solidFill>
          <a:ln w="19050">
            <a:solidFill>
              <a:srgbClr val="CC33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t" anchorCtr="0"/>
          <a:lstStyle/>
          <a:p>
            <a:pPr lvl="1">
              <a:buNone/>
            </a:pPr>
            <a:r>
              <a:rPr lang="it-IT" dirty="0" smtClean="0"/>
              <a:t>In ambito universitario il Nucleo di Valutazione (</a:t>
            </a:r>
            <a:r>
              <a:rPr lang="it-IT" dirty="0" err="1" smtClean="0"/>
              <a:t>NdV</a:t>
            </a:r>
            <a:r>
              <a:rPr lang="it-IT" dirty="0" smtClean="0"/>
              <a:t>)</a:t>
            </a:r>
          </a:p>
          <a:p>
            <a:pPr lvl="1">
              <a:buNone/>
            </a:pPr>
            <a:r>
              <a:rPr lang="it-IT" dirty="0"/>
              <a:t>è</a:t>
            </a:r>
            <a:r>
              <a:rPr lang="it-IT" dirty="0" smtClean="0"/>
              <a:t> assimilato all’Organismo Indipendente di Valutazione</a:t>
            </a:r>
          </a:p>
          <a:p>
            <a:pPr lvl="1">
              <a:buNone/>
            </a:pPr>
            <a:r>
              <a:rPr lang="it-IT" dirty="0" smtClean="0"/>
              <a:t>(OIV), di cui al D. </a:t>
            </a:r>
            <a:r>
              <a:rPr lang="it-IT" dirty="0" err="1" smtClean="0"/>
              <a:t>lgs</a:t>
            </a:r>
            <a:r>
              <a:rPr lang="it-IT" dirty="0" smtClean="0"/>
              <a:t>. 150/2009</a:t>
            </a:r>
          </a:p>
          <a:p>
            <a:pPr lvl="1">
              <a:buNone/>
            </a:pPr>
            <a:endParaRPr lang="it-IT" dirty="0" smtClean="0"/>
          </a:p>
          <a:p>
            <a:pPr lvl="1">
              <a:buNone/>
            </a:pPr>
            <a:r>
              <a:rPr lang="it-IT" dirty="0" smtClean="0"/>
              <a:t>Da qui la necessità di rispondere a diversi referenti:</a:t>
            </a:r>
          </a:p>
          <a:p>
            <a:pPr lvl="1">
              <a:buNone/>
            </a:pPr>
            <a:r>
              <a:rPr lang="it-IT" dirty="0" smtClean="0"/>
              <a:t>- </a:t>
            </a:r>
            <a:r>
              <a:rPr lang="it-IT" dirty="0" err="1" smtClean="0"/>
              <a:t>NdV</a:t>
            </a:r>
            <a:r>
              <a:rPr lang="it-IT" dirty="0" smtClean="0"/>
              <a:t>        ANVUR</a:t>
            </a:r>
          </a:p>
          <a:p>
            <a:pPr lvl="1">
              <a:buNone/>
            </a:pPr>
            <a:r>
              <a:rPr lang="it-IT" dirty="0" smtClean="0"/>
              <a:t>- OIV </a:t>
            </a:r>
            <a:r>
              <a:rPr lang="it-IT" dirty="0" smtClean="0"/>
              <a:t>        </a:t>
            </a:r>
            <a:r>
              <a:rPr lang="it-IT" dirty="0" smtClean="0"/>
              <a:t>Dipartimento </a:t>
            </a:r>
            <a:r>
              <a:rPr lang="it-IT" dirty="0" smtClean="0"/>
              <a:t>della Funzione </a:t>
            </a:r>
            <a:r>
              <a:rPr lang="it-IT" dirty="0" smtClean="0"/>
              <a:t>pubblica/</a:t>
            </a:r>
          </a:p>
          <a:p>
            <a:pPr lvl="1">
              <a:buNone/>
            </a:pPr>
            <a:r>
              <a:rPr lang="it-IT" dirty="0" smtClean="0"/>
              <a:t>	</a:t>
            </a:r>
            <a:r>
              <a:rPr lang="it-IT" dirty="0" smtClean="0"/>
              <a:t>	 </a:t>
            </a:r>
            <a:r>
              <a:rPr lang="it-IT" dirty="0" smtClean="0"/>
              <a:t>ANAC </a:t>
            </a:r>
            <a:r>
              <a:rPr lang="it-IT" dirty="0" smtClean="0"/>
              <a:t>(ex </a:t>
            </a:r>
            <a:r>
              <a:rPr lang="it-IT" dirty="0" err="1" smtClean="0"/>
              <a:t>CiVIT</a:t>
            </a:r>
            <a:r>
              <a:rPr lang="it-IT" dirty="0" smtClean="0"/>
              <a:t>)</a:t>
            </a:r>
          </a:p>
          <a:p>
            <a:pPr lvl="1">
              <a:buNone/>
            </a:pPr>
            <a:endParaRPr lang="it-IT" dirty="0" smtClean="0"/>
          </a:p>
          <a:p>
            <a:pPr lvl="1">
              <a:buNone/>
            </a:pP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2267744" y="6248400"/>
            <a:ext cx="4608512" cy="457200"/>
          </a:xfrm>
        </p:spPr>
        <p:txBody>
          <a:bodyPr/>
          <a:lstStyle/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Roma Tre - Giornata della trasparenza </a:t>
            </a:r>
          </a:p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9 dicembre 2014</a:t>
            </a:r>
            <a:endParaRPr lang="it-IT" dirty="0">
              <a:ln>
                <a:solidFill>
                  <a:srgbClr val="FF9933"/>
                </a:solidFill>
              </a:ln>
            </a:endParaRPr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827584" y="269776"/>
            <a:ext cx="7448550" cy="11430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it-IT" sz="2800" b="1" dirty="0" err="1" smtClean="0">
                <a:solidFill>
                  <a:srgbClr val="CC3300"/>
                </a:solidFill>
              </a:rPr>
              <a:t>NdV</a:t>
            </a:r>
            <a:r>
              <a:rPr lang="it-IT" sz="2800" b="1" dirty="0" smtClean="0">
                <a:solidFill>
                  <a:srgbClr val="CC3300"/>
                </a:solidFill>
              </a:rPr>
              <a:t> e OIV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547844" name="Rectangle 4"/>
          <p:cNvSpPr>
            <a:spLocks noChangeArrowheads="1"/>
          </p:cNvSpPr>
          <p:nvPr/>
        </p:nvSpPr>
        <p:spPr bwMode="auto">
          <a:xfrm>
            <a:off x="755650" y="1628775"/>
            <a:ext cx="7632700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buFont typeface="Wingdings" pitchFamily="2" charset="2"/>
              <a:buNone/>
            </a:pPr>
            <a:endParaRPr lang="it-IT" sz="1800" b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None/>
            </a:pPr>
            <a:r>
              <a:rPr lang="it-IT" sz="1800" b="0">
                <a:solidFill>
                  <a:schemeClr val="tx1"/>
                </a:solidFill>
                <a:latin typeface="Times New Roman"/>
                <a:cs typeface="Times New Roman" pitchFamily="18" charset="0"/>
              </a:rPr>
              <a:t> </a:t>
            </a:r>
            <a:endParaRPr lang="it-IT" sz="1800" b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0" name="Freccia a destra 9"/>
          <p:cNvSpPr/>
          <p:nvPr/>
        </p:nvSpPr>
        <p:spPr>
          <a:xfrm flipV="1">
            <a:off x="1619672" y="4005062"/>
            <a:ext cx="5040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/>
          <p:cNvSpPr/>
          <p:nvPr/>
        </p:nvSpPr>
        <p:spPr>
          <a:xfrm>
            <a:off x="1619672" y="4437112"/>
            <a:ext cx="5040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001000" cy="752475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>
                <a:solidFill>
                  <a:srgbClr val="CC3300"/>
                </a:solidFill>
              </a:rPr>
              <a:t>Doppio ruolo del </a:t>
            </a:r>
            <a:r>
              <a:rPr lang="it-IT" b="1" dirty="0" err="1" smtClean="0">
                <a:solidFill>
                  <a:srgbClr val="CC3300"/>
                </a:solidFill>
              </a:rPr>
              <a:t>NdV</a:t>
            </a:r>
            <a:endParaRPr lang="en-GB" b="1" dirty="0">
              <a:solidFill>
                <a:srgbClr val="CC3300"/>
              </a:solidFill>
            </a:endParaRPr>
          </a:p>
        </p:txBody>
      </p:sp>
      <p:sp>
        <p:nvSpPr>
          <p:cNvPr id="6277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12776"/>
            <a:ext cx="8712968" cy="4752528"/>
          </a:xfrm>
          <a:solidFill>
            <a:schemeClr val="bg1"/>
          </a:solidFill>
          <a:ln>
            <a:solidFill>
              <a:srgbClr val="FF9933"/>
            </a:solidFill>
          </a:ln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it-IT" dirty="0">
              <a:cs typeface="Times New Roman" pitchFamily="18" charset="0"/>
            </a:endParaRPr>
          </a:p>
          <a:p>
            <a:pPr indent="0" algn="just">
              <a:lnSpc>
                <a:spcPct val="160000"/>
              </a:lnSpc>
              <a:buFont typeface="Wingdings" pitchFamily="2" charset="2"/>
              <a:buNone/>
            </a:pPr>
            <a:r>
              <a:rPr lang="it-IT" sz="5500" b="1" dirty="0" smtClean="0">
                <a:solidFill>
                  <a:srgbClr val="333399"/>
                </a:solidFill>
                <a:cs typeface="Arial" pitchFamily="34" charset="0"/>
              </a:rPr>
              <a:t>L’equiparazione </a:t>
            </a:r>
            <a:r>
              <a:rPr lang="it-IT" sz="5500" b="1" dirty="0" smtClean="0">
                <a:solidFill>
                  <a:srgbClr val="333399"/>
                </a:solidFill>
                <a:cs typeface="Arial" pitchFamily="34" charset="0"/>
              </a:rPr>
              <a:t>del </a:t>
            </a:r>
            <a:r>
              <a:rPr lang="it-IT" sz="5500" b="1" dirty="0" err="1" smtClean="0">
                <a:solidFill>
                  <a:srgbClr val="333399"/>
                </a:solidFill>
                <a:cs typeface="Arial" pitchFamily="34" charset="0"/>
              </a:rPr>
              <a:t>NdV</a:t>
            </a:r>
            <a:r>
              <a:rPr lang="it-IT" sz="5500" b="1" dirty="0" smtClean="0">
                <a:solidFill>
                  <a:srgbClr val="333399"/>
                </a:solidFill>
                <a:cs typeface="Arial" pitchFamily="34" charset="0"/>
              </a:rPr>
              <a:t> ad OIV comporta che, oltre alle consuete attribuzioni di valutazione dell’attività istituzionale dell’Università (ricerca e didattica), il Nucleo è responsabile della valutazione dell’attività strumentale (amministrazione e organizzazione).</a:t>
            </a:r>
          </a:p>
          <a:p>
            <a:pPr indent="0" algn="just">
              <a:lnSpc>
                <a:spcPct val="160000"/>
              </a:lnSpc>
              <a:buFont typeface="Wingdings" pitchFamily="2" charset="2"/>
              <a:buNone/>
            </a:pPr>
            <a:endParaRPr lang="it-IT" sz="5500" b="1" dirty="0" smtClean="0">
              <a:solidFill>
                <a:srgbClr val="333399"/>
              </a:solidFill>
              <a:cs typeface="Arial" pitchFamily="34" charset="0"/>
            </a:endParaRPr>
          </a:p>
          <a:p>
            <a:pPr indent="0" algn="just">
              <a:lnSpc>
                <a:spcPct val="160000"/>
              </a:lnSpc>
              <a:buFont typeface="Wingdings" pitchFamily="2" charset="2"/>
              <a:buNone/>
            </a:pPr>
            <a:endParaRPr lang="it-IT" sz="5500" b="1" dirty="0" smtClean="0">
              <a:solidFill>
                <a:srgbClr val="333399"/>
              </a:solidFill>
              <a:cs typeface="Arial" pitchFamily="34" charset="0"/>
            </a:endParaRPr>
          </a:p>
          <a:p>
            <a:pPr>
              <a:buNone/>
            </a:pPr>
            <a:endParaRPr lang="it-IT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it-IT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it-IT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en-GB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GB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2483768" y="6248400"/>
            <a:ext cx="4248472" cy="457200"/>
          </a:xfrm>
        </p:spPr>
        <p:txBody>
          <a:bodyPr/>
          <a:lstStyle/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Roma Tre - Giornata della trasparenza </a:t>
            </a:r>
          </a:p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9 dicembre 2014</a:t>
            </a:r>
            <a:endParaRPr lang="it-IT" dirty="0">
              <a:ln>
                <a:solidFill>
                  <a:srgbClr val="FF9933"/>
                </a:solidFill>
              </a:ln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001000" cy="752475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>
                <a:solidFill>
                  <a:srgbClr val="CC3300"/>
                </a:solidFill>
              </a:rPr>
              <a:t>Attività del </a:t>
            </a:r>
            <a:r>
              <a:rPr lang="it-IT" b="1" dirty="0" err="1" smtClean="0">
                <a:solidFill>
                  <a:srgbClr val="CC3300"/>
                </a:solidFill>
              </a:rPr>
              <a:t>NdV</a:t>
            </a:r>
            <a:r>
              <a:rPr lang="it-IT" b="1" dirty="0" smtClean="0">
                <a:solidFill>
                  <a:srgbClr val="CC3300"/>
                </a:solidFill>
              </a:rPr>
              <a:t> di RM3</a:t>
            </a:r>
            <a:endParaRPr lang="en-GB" b="1" dirty="0">
              <a:solidFill>
                <a:srgbClr val="CC3300"/>
              </a:solidFill>
            </a:endParaRPr>
          </a:p>
        </p:txBody>
      </p:sp>
      <p:sp>
        <p:nvSpPr>
          <p:cNvPr id="6277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84784"/>
            <a:ext cx="8712968" cy="4680520"/>
          </a:xfrm>
          <a:solidFill>
            <a:schemeClr val="bg1"/>
          </a:solidFill>
          <a:ln>
            <a:solidFill>
              <a:srgbClr val="FF9933"/>
            </a:solidFill>
          </a:ln>
        </p:spPr>
        <p:txBody>
          <a:bodyPr anchor="ctr">
            <a:normAutofit fontScale="32500" lnSpcReduction="20000"/>
          </a:bodyPr>
          <a:lstStyle/>
          <a:p>
            <a:pPr>
              <a:buNone/>
            </a:pPr>
            <a:endParaRPr lang="it-IT" dirty="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it-IT" sz="6200" b="1" dirty="0" smtClean="0">
                <a:solidFill>
                  <a:srgbClr val="333399"/>
                </a:solidFill>
                <a:cs typeface="Arial" pitchFamily="34" charset="0"/>
              </a:rPr>
              <a:t>Tre filoni di attività:</a:t>
            </a:r>
          </a:p>
          <a:p>
            <a:pPr>
              <a:buNone/>
            </a:pPr>
            <a:endParaRPr lang="it-IT" sz="6200" b="1" dirty="0" smtClean="0">
              <a:solidFill>
                <a:srgbClr val="333399"/>
              </a:solidFill>
              <a:cs typeface="Arial" pitchFamily="34" charset="0"/>
            </a:endParaRPr>
          </a:p>
          <a:p>
            <a:pPr marL="720000" indent="-540000">
              <a:lnSpc>
                <a:spcPct val="270000"/>
              </a:lnSpc>
              <a:buFont typeface="+mj-lt"/>
              <a:buAutoNum type="alphaLcParenR"/>
            </a:pPr>
            <a:r>
              <a:rPr lang="it-IT" sz="6200" b="1" dirty="0" smtClean="0">
                <a:solidFill>
                  <a:srgbClr val="333399"/>
                </a:solidFill>
                <a:cs typeface="Arial" pitchFamily="34" charset="0"/>
              </a:rPr>
              <a:t>adempimenti in risposta a indicazioni di MIUR-ANVUR</a:t>
            </a:r>
          </a:p>
          <a:p>
            <a:pPr marL="720000" indent="-540000">
              <a:lnSpc>
                <a:spcPct val="270000"/>
              </a:lnSpc>
              <a:buFont typeface="+mj-lt"/>
              <a:buAutoNum type="alphaLcParenR"/>
            </a:pPr>
            <a:r>
              <a:rPr lang="it-IT" sz="6200" b="1" dirty="0" smtClean="0">
                <a:solidFill>
                  <a:srgbClr val="333399"/>
                </a:solidFill>
                <a:cs typeface="Arial" pitchFamily="34" charset="0"/>
              </a:rPr>
              <a:t>adempimenti per autonoma iniziativa </a:t>
            </a:r>
          </a:p>
          <a:p>
            <a:pPr marL="720000" indent="-540000">
              <a:lnSpc>
                <a:spcPct val="270000"/>
              </a:lnSpc>
              <a:buFont typeface="+mj-lt"/>
              <a:buAutoNum type="alphaLcParenR"/>
            </a:pPr>
            <a:r>
              <a:rPr lang="it-IT" sz="6200" b="1" dirty="0" smtClean="0">
                <a:solidFill>
                  <a:srgbClr val="333399"/>
                </a:solidFill>
                <a:cs typeface="Arial" pitchFamily="34" charset="0"/>
              </a:rPr>
              <a:t>adempimenti in attuazione del D. </a:t>
            </a:r>
            <a:r>
              <a:rPr lang="it-IT" sz="6200" b="1" dirty="0" err="1" smtClean="0">
                <a:solidFill>
                  <a:srgbClr val="333399"/>
                </a:solidFill>
                <a:cs typeface="Arial" pitchFamily="34" charset="0"/>
              </a:rPr>
              <a:t>lgs</a:t>
            </a:r>
            <a:r>
              <a:rPr lang="it-IT" sz="6200" b="1" dirty="0" smtClean="0">
                <a:solidFill>
                  <a:srgbClr val="333399"/>
                </a:solidFill>
                <a:cs typeface="Arial" pitchFamily="34" charset="0"/>
              </a:rPr>
              <a:t>. 150/2009</a:t>
            </a:r>
            <a:endParaRPr lang="it-IT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en-GB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GB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2483768" y="6173688"/>
            <a:ext cx="4248472" cy="684312"/>
          </a:xfrm>
        </p:spPr>
        <p:txBody>
          <a:bodyPr/>
          <a:lstStyle/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Roma Tre - Giornata della trasparenza </a:t>
            </a:r>
          </a:p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9 dicembre 2014</a:t>
            </a:r>
          </a:p>
          <a:p>
            <a:pPr algn="ctr">
              <a:buNone/>
            </a:pPr>
            <a:endParaRPr lang="it-IT" dirty="0">
              <a:ln>
                <a:solidFill>
                  <a:srgbClr val="FF9933"/>
                </a:solidFill>
              </a:ln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001000" cy="752475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solidFill>
                  <a:srgbClr val="CC3300"/>
                </a:solidFill>
              </a:rPr>
              <a:t>Adempimenti verso MIUR-ANVUR (1)</a:t>
            </a:r>
            <a:endParaRPr lang="en-GB" sz="2800" b="1" dirty="0">
              <a:solidFill>
                <a:srgbClr val="CC3300"/>
              </a:solidFill>
            </a:endParaRPr>
          </a:p>
        </p:txBody>
      </p:sp>
      <p:sp>
        <p:nvSpPr>
          <p:cNvPr id="6277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12776"/>
            <a:ext cx="8712968" cy="4824412"/>
          </a:xfrm>
          <a:solidFill>
            <a:schemeClr val="bg1"/>
          </a:solidFill>
          <a:ln>
            <a:solidFill>
              <a:srgbClr val="FF9933"/>
            </a:solidFill>
          </a:ln>
        </p:spPr>
        <p:txBody>
          <a:bodyPr anchor="ctr">
            <a:normAutofit/>
          </a:bodyPr>
          <a:lstStyle/>
          <a:p>
            <a:pPr>
              <a:buNone/>
            </a:pPr>
            <a:endParaRPr lang="it-IT" dirty="0">
              <a:cs typeface="Times New Roman" pitchFamily="18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Principali attività annuali:</a:t>
            </a:r>
            <a:endParaRPr lang="it-IT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pareri di congruità sugli ordinamenti didattici e verifica dei requisiti necessari dell’offerta formativa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it-IT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rilevazione dell’opinione degli studenti frequentanti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relazione sull’attività dei dottorati di ricerca</a:t>
            </a:r>
          </a:p>
          <a:p>
            <a:pPr>
              <a:lnSpc>
                <a:spcPct val="160000"/>
              </a:lnSpc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trasmissione di dati e informazioni all’ANVUR</a:t>
            </a:r>
          </a:p>
          <a:p>
            <a:pPr>
              <a:buNone/>
            </a:pPr>
            <a:r>
              <a:rPr lang="en-GB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GB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2483768" y="6248400"/>
            <a:ext cx="4248472" cy="457200"/>
          </a:xfrm>
        </p:spPr>
        <p:txBody>
          <a:bodyPr/>
          <a:lstStyle/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Roma Tre - Giornata della trasparenza </a:t>
            </a:r>
          </a:p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9 dicembre 2014</a:t>
            </a:r>
            <a:endParaRPr lang="it-IT" dirty="0">
              <a:ln>
                <a:solidFill>
                  <a:srgbClr val="FF9933"/>
                </a:solidFill>
              </a:ln>
            </a:endParaRPr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001000" cy="752475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solidFill>
                  <a:srgbClr val="CC3300"/>
                </a:solidFill>
              </a:rPr>
              <a:t>Adempimenti verso MIUR-ANVUR (2)</a:t>
            </a:r>
            <a:endParaRPr lang="en-GB" sz="2800" b="1" dirty="0">
              <a:solidFill>
                <a:srgbClr val="CC3300"/>
              </a:solidFill>
            </a:endParaRPr>
          </a:p>
        </p:txBody>
      </p:sp>
      <p:sp>
        <p:nvSpPr>
          <p:cNvPr id="6277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12776"/>
            <a:ext cx="8712968" cy="4824412"/>
          </a:xfrm>
          <a:solidFill>
            <a:schemeClr val="bg1"/>
          </a:solidFill>
          <a:ln>
            <a:solidFill>
              <a:srgbClr val="FF9933"/>
            </a:solidFill>
          </a:ln>
        </p:spPr>
        <p:txBody>
          <a:bodyPr anchor="ctr">
            <a:normAutofit fontScale="85000" lnSpcReduction="20000"/>
          </a:bodyPr>
          <a:lstStyle/>
          <a:p>
            <a:pPr>
              <a:buNone/>
            </a:pPr>
            <a:endParaRPr lang="it-IT" dirty="0">
              <a:cs typeface="Times New Roman" pitchFamily="18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Una apposita Relazione del Nucleo riepiloga, nel contesto AVA, le attività svolte per l’assicurazione della qualità (AQ) in Ateneo: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t-IT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stato dell’AQ all’interno dell’Ateneo</a:t>
            </a:r>
          </a:p>
          <a:p>
            <a:pPr>
              <a:buFont typeface="Wingdings" pitchFamily="2" charset="2"/>
              <a:buChar char="Ø"/>
            </a:pPr>
            <a:endParaRPr lang="it-IT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organizzazione (ed eventuali criticità) dei Corsi di Studio</a:t>
            </a:r>
          </a:p>
          <a:p>
            <a:pPr>
              <a:buFont typeface="Wingdings" pitchFamily="2" charset="2"/>
              <a:buChar char="Ø"/>
            </a:pPr>
            <a:endParaRPr lang="it-IT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rilevazione e risultati dell’opinione degli studenti frequentanti</a:t>
            </a:r>
          </a:p>
          <a:p>
            <a:pPr>
              <a:buNone/>
            </a:pPr>
            <a:endParaRPr lang="it-IT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suggerimenti e raccomandazioni per ANVUR, Ateneo, Presidio della Qualità</a:t>
            </a:r>
          </a:p>
          <a:p>
            <a:pPr>
              <a:buFont typeface="Wingdings" pitchFamily="2" charset="2"/>
              <a:buChar char="Ø"/>
            </a:pPr>
            <a:endParaRPr lang="it-IT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it-IT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it-IT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GB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2483768" y="6248400"/>
            <a:ext cx="4248472" cy="457200"/>
          </a:xfrm>
        </p:spPr>
        <p:txBody>
          <a:bodyPr/>
          <a:lstStyle/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Roma Tre - Giornata della trasparenza </a:t>
            </a:r>
          </a:p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9 dicembre 2014</a:t>
            </a:r>
            <a:endParaRPr lang="it-IT" dirty="0">
              <a:ln>
                <a:solidFill>
                  <a:srgbClr val="FF9933"/>
                </a:solidFill>
              </a:ln>
            </a:endParaRPr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001000" cy="752475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>
                <a:solidFill>
                  <a:srgbClr val="CC3300"/>
                </a:solidFill>
              </a:rPr>
              <a:t>Adempimenti verso MIUR-ANVUR (3)</a:t>
            </a:r>
            <a:endParaRPr lang="en-GB" sz="2800" b="1" dirty="0">
              <a:solidFill>
                <a:srgbClr val="CC3300"/>
              </a:solidFill>
            </a:endParaRPr>
          </a:p>
        </p:txBody>
      </p:sp>
      <p:sp>
        <p:nvSpPr>
          <p:cNvPr id="6277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12776"/>
            <a:ext cx="8712968" cy="4824412"/>
          </a:xfrm>
          <a:solidFill>
            <a:schemeClr val="bg1"/>
          </a:solidFill>
          <a:ln>
            <a:solidFill>
              <a:srgbClr val="FF9933"/>
            </a:solidFill>
          </a:ln>
        </p:spPr>
        <p:txBody>
          <a:bodyPr anchor="ctr">
            <a:normAutofit fontScale="85000" lnSpcReduction="20000"/>
          </a:bodyPr>
          <a:lstStyle/>
          <a:p>
            <a:pPr>
              <a:buNone/>
            </a:pPr>
            <a:endParaRPr lang="it-IT" dirty="0">
              <a:cs typeface="Times New Roman" pitchFamily="18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Tra i suggerimenti espressi dal </a:t>
            </a:r>
            <a:r>
              <a:rPr lang="it-IT" sz="2400" b="1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NdV</a:t>
            </a: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nella Relazione AVA: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esigenza di certezza e univocità delle indicazioni ANVUR</a:t>
            </a:r>
          </a:p>
          <a:p>
            <a:pPr>
              <a:buFont typeface="Wingdings" pitchFamily="2" charset="2"/>
              <a:buChar char="Ø"/>
            </a:pPr>
            <a:endParaRPr lang="it-IT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programmazione sistematica dei contatti istituzionali dei Corsi di Studio con i rispettivi </a:t>
            </a:r>
            <a:r>
              <a:rPr lang="it-IT" sz="2400" b="1" i="1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stakeholders</a:t>
            </a:r>
            <a:endParaRPr lang="it-IT" sz="2400" b="1" i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it-IT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maggiore omogeneità nella compilazione dei documenti AVA da parte dei </a:t>
            </a:r>
            <a:r>
              <a:rPr lang="it-IT" sz="2400" b="1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CdS</a:t>
            </a: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opportunamente assistiti </a:t>
            </a: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dal Presidio di Qualità</a:t>
            </a:r>
          </a:p>
          <a:p>
            <a:pPr>
              <a:buNone/>
            </a:pPr>
            <a:endParaRPr lang="it-IT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it-IT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it-IT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it-IT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GB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2483768" y="6248400"/>
            <a:ext cx="4248472" cy="457200"/>
          </a:xfrm>
        </p:spPr>
        <p:txBody>
          <a:bodyPr/>
          <a:lstStyle/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Roma Tre - Giornata della trasparenza </a:t>
            </a:r>
          </a:p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9 dicembre 2014</a:t>
            </a:r>
            <a:endParaRPr lang="it-IT" dirty="0">
              <a:ln>
                <a:solidFill>
                  <a:srgbClr val="FF9933"/>
                </a:solidFill>
              </a:ln>
            </a:endParaRPr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001000" cy="752475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CC3300"/>
                </a:solidFill>
              </a:rPr>
              <a:t>Adempimenti in autonomia (1) </a:t>
            </a:r>
            <a:endParaRPr lang="en-GB" b="1" dirty="0">
              <a:solidFill>
                <a:srgbClr val="CC3300"/>
              </a:solidFill>
            </a:endParaRPr>
          </a:p>
        </p:txBody>
      </p:sp>
      <p:sp>
        <p:nvSpPr>
          <p:cNvPr id="6277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12776"/>
            <a:ext cx="8712968" cy="4824412"/>
          </a:xfrm>
          <a:solidFill>
            <a:schemeClr val="bg1"/>
          </a:solidFill>
          <a:ln>
            <a:solidFill>
              <a:srgbClr val="FF9933"/>
            </a:solidFill>
          </a:ln>
        </p:spPr>
        <p:txBody>
          <a:bodyPr anchor="ctr">
            <a:normAutofit fontScale="92500" lnSpcReduction="10000"/>
          </a:bodyPr>
          <a:lstStyle/>
          <a:p>
            <a:pPr>
              <a:buNone/>
            </a:pPr>
            <a:endParaRPr lang="it-IT" dirty="0">
              <a:cs typeface="Times New Roman" pitchFamily="18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Principali attività svolte:</a:t>
            </a:r>
            <a:endParaRPr lang="it-IT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valutazione della ricerca dei Dipartimenti (fino al 2012)</a:t>
            </a:r>
            <a:endParaRPr lang="it-IT" sz="24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valutazione complessiva della didattica dei Corsi di studio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valutazione della soddisfazione dei dottorandi di ricerca</a:t>
            </a:r>
          </a:p>
          <a:p>
            <a:pPr>
              <a:lnSpc>
                <a:spcPct val="160000"/>
              </a:lnSpc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valutazione della soddisfazione degli studenti in merito ai servizi didattici offerti in Ateneo</a:t>
            </a:r>
          </a:p>
          <a:p>
            <a:pPr>
              <a:lnSpc>
                <a:spcPct val="160000"/>
              </a:lnSpc>
              <a:buFont typeface="Wingdings" pitchFamily="2" charset="2"/>
              <a:buChar char="ü"/>
            </a:pPr>
            <a:r>
              <a:rPr lang="it-IT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valutazione dell’attività in favore degli studenti disabili</a:t>
            </a:r>
            <a:endParaRPr lang="en-GB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GB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2483768" y="6248400"/>
            <a:ext cx="4248472" cy="457200"/>
          </a:xfrm>
        </p:spPr>
        <p:txBody>
          <a:bodyPr/>
          <a:lstStyle/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Roma Tre - Giornata della trasparenza </a:t>
            </a:r>
          </a:p>
          <a:p>
            <a:pPr algn="ctr">
              <a:buNone/>
            </a:pPr>
            <a:r>
              <a:rPr lang="it-IT" dirty="0" smtClean="0">
                <a:ln>
                  <a:solidFill>
                    <a:srgbClr val="FF9933"/>
                  </a:solidFill>
                </a:ln>
              </a:rPr>
              <a:t>9 dicembre 2014</a:t>
            </a:r>
            <a:endParaRPr lang="it-IT" dirty="0">
              <a:ln>
                <a:solidFill>
                  <a:srgbClr val="FF9933"/>
                </a:solidFill>
              </a:ln>
            </a:endParaRPr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UBLISH_TITLE" val="Demo_uni_Slides"/>
  <p:tag name="ARTICULATE_PUBLISH_PATH" val="C:\Documents and Settings\ruscelli\Documenti\Articulate Presenter"/>
  <p:tag name="ARTICULATE_LOGO" val="(None selected)"/>
  <p:tag name="ARTICULATE_PRESENTER" val="Docente"/>
  <p:tag name="ARTICULATE_PRESENTER_GUID" val="5421CE88F465"/>
  <p:tag name="ARTICULATE_LMS" val="0"/>
  <p:tag name="ARTICULATE_TEMPLATE" val="Presentazione_IFOA"/>
  <p:tag name="LMS_PUBLISH" val="No"/>
  <p:tag name="LASTPUBLISHED" val="C:\Documents and Settings\ruscelli\Documenti\Articulate Presenter\Demo_uni_Slides\player.html"/>
  <p:tag name="ART_ENCODE_TYPE" val="0"/>
  <p:tag name="ART_ENCODE_INDEX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67,824"/>
  <p:tag name="AUDIO_ID" val="32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67,824"/>
  <p:tag name="AUDIO_ID" val="32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67,824"/>
  <p:tag name="AUDIO_ID" val="32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67,824"/>
  <p:tag name="AUDIO_ID" val="32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67,824"/>
  <p:tag name="AUDIO_ID" val="32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67,824"/>
  <p:tag name="AUDIO_ID" val="32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67,824"/>
  <p:tag name="AUDIO_ID" val="32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67,824"/>
  <p:tag name="AUDIO_ID" val="32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67,824"/>
  <p:tag name="AUDIO_ID" val="32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67,824"/>
  <p:tag name="AUDIO_ID" val="32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7,648"/>
  <p:tag name="AUDIO_ID" val="25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36,688"/>
  <p:tag name="AUDIO_ID" val="25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81,07201"/>
  <p:tag name="AUDIO_ID" val="28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67,824"/>
  <p:tag name="AUDIO_ID" val="32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67,824"/>
  <p:tag name="AUDIO_ID" val="32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67,824"/>
  <p:tag name="AUDIO_ID" val="32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67,824"/>
  <p:tag name="AUDIO_ID" val="32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67,824"/>
  <p:tag name="AUDIO_ID" val="32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5808</TotalTime>
  <Words>992</Words>
  <Application>Microsoft Office PowerPoint</Application>
  <PresentationFormat>Presentazione su schermo (4:3)</PresentationFormat>
  <Paragraphs>274</Paragraphs>
  <Slides>18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Astro</vt:lpstr>
      <vt:lpstr>   GIORNATA DELLA  TRASPARENZA </vt:lpstr>
      <vt:lpstr>Contenuto dell’intervento</vt:lpstr>
      <vt:lpstr>NdV e OIV</vt:lpstr>
      <vt:lpstr>Doppio ruolo del NdV</vt:lpstr>
      <vt:lpstr>Attività del NdV di RM3</vt:lpstr>
      <vt:lpstr>Adempimenti verso MIUR-ANVUR (1)</vt:lpstr>
      <vt:lpstr>Adempimenti verso MIUR-ANVUR (2)</vt:lpstr>
      <vt:lpstr>Adempimenti verso MIUR-ANVUR (3)</vt:lpstr>
      <vt:lpstr>Adempimenti in autonomia (1) </vt:lpstr>
      <vt:lpstr>Adempimenti in autonomia (2) </vt:lpstr>
      <vt:lpstr>Adempimenti quale OIV:  richiamo al D. lgs. 150/2009(1)</vt:lpstr>
      <vt:lpstr>Adempimenti quale OIV:  richiamo al D. lgs. 150/2009(2)</vt:lpstr>
      <vt:lpstr>RM3 tra gli Atenei adempienti</vt:lpstr>
      <vt:lpstr>Adempimenti del NdV-OIV (1) </vt:lpstr>
      <vt:lpstr>Adempimenti del NdV-OIV (2) </vt:lpstr>
      <vt:lpstr>Adempimenti del NdV-OIV (3) </vt:lpstr>
      <vt:lpstr>Assi portanti della trasparenza a Roma Tre</vt:lpstr>
      <vt:lpstr>Alcune linee operative di consolidamento</vt:lpstr>
    </vt:vector>
  </TitlesOfParts>
  <Company>IFOA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Elio Perrone - IFOA e Learning</dc:creator>
  <cp:lastModifiedBy>mazziotta</cp:lastModifiedBy>
  <cp:revision>251</cp:revision>
  <dcterms:created xsi:type="dcterms:W3CDTF">2003-11-27T14:24:48Z</dcterms:created>
  <dcterms:modified xsi:type="dcterms:W3CDTF">2014-12-09T10:42:46Z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Slides_UD4_1</vt:lpwstr>
  </property>
</Properties>
</file>